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2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4"/>
  </p:notesMasterIdLst>
  <p:sldIdLst>
    <p:sldId id="256" r:id="rId2"/>
    <p:sldId id="267" r:id="rId3"/>
    <p:sldId id="259" r:id="rId4"/>
    <p:sldId id="261" r:id="rId5"/>
    <p:sldId id="262" r:id="rId6"/>
    <p:sldId id="269" r:id="rId7"/>
    <p:sldId id="263" r:id="rId8"/>
    <p:sldId id="272" r:id="rId9"/>
    <p:sldId id="264" r:id="rId10"/>
    <p:sldId id="265" r:id="rId11"/>
    <p:sldId id="271" r:id="rId12"/>
    <p:sldId id="270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FE"/>
    <a:srgbClr val="2761BF"/>
    <a:srgbClr val="6E95D4"/>
    <a:srgbClr val="5D56E8"/>
    <a:srgbClr val="5865C8"/>
    <a:srgbClr val="160BA0"/>
    <a:srgbClr val="6A9CC6"/>
    <a:srgbClr val="5A8290"/>
    <a:srgbClr val="3D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139" y="1143000"/>
            <a:ext cx="548572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B94C8-1318-4BC0-902A-936B04FB079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63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67"/>
            <a:ext cx="8139178" cy="33151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714469"/>
            <a:ext cx="8139178" cy="4042179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303058" cy="51435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303059" y="0"/>
            <a:ext cx="4840941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67"/>
            <a:ext cx="8139178" cy="33151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714469"/>
            <a:ext cx="3962432" cy="4042179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469"/>
            <a:ext cx="3962432" cy="4042179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t>2023/8/25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469"/>
            <a:ext cx="713238" cy="4042179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463"/>
            <a:ext cx="7371076" cy="4042179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469"/>
            <a:ext cx="8139178" cy="4042179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62963"/>
            <a:ext cx="2970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4762963"/>
            <a:ext cx="2025000" cy="23762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027"/>
            <a:ext cx="9144000" cy="1421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87E0-3ACA-424B-A978-4902EE253382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DFA4-4D85-4D39-B209-514F3014B4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24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502412" y="332464"/>
            <a:ext cx="8139178" cy="33151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502412" y="721138"/>
            <a:ext cx="8139178" cy="4042179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59807" y="4762963"/>
            <a:ext cx="2025000" cy="2376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3087000" y="4762963"/>
            <a:ext cx="2970000" cy="2376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6457950" y="4762963"/>
            <a:ext cx="2025000" cy="2376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82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80.xml"/><Relationship Id="rId7" Type="http://schemas.openxmlformats.org/officeDocument/2006/relationships/image" Target="../media/image16.jpe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85.xml"/><Relationship Id="rId7" Type="http://schemas.openxmlformats.org/officeDocument/2006/relationships/image" Target="../media/image16.jpeg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tags" Target="../tags/tag35.xml"/><Relationship Id="rId21" Type="http://schemas.openxmlformats.org/officeDocument/2006/relationships/image" Target="../media/image12.svg"/><Relationship Id="rId7" Type="http://schemas.openxmlformats.org/officeDocument/2006/relationships/tags" Target="../tags/tag39.xml"/><Relationship Id="rId12" Type="http://schemas.openxmlformats.org/officeDocument/2006/relationships/notesSlide" Target="../notesSlides/notesSlide1.xml"/><Relationship Id="rId17" Type="http://schemas.openxmlformats.org/officeDocument/2006/relationships/image" Target="../media/image8.png"/><Relationship Id="rId2" Type="http://schemas.openxmlformats.org/officeDocument/2006/relationships/tags" Target="../tags/tag34.xml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5" Type="http://schemas.openxmlformats.org/officeDocument/2006/relationships/image" Target="../media/image6.png"/><Relationship Id="rId23" Type="http://schemas.openxmlformats.org/officeDocument/2006/relationships/image" Target="../media/image14.svg"/><Relationship Id="rId10" Type="http://schemas.openxmlformats.org/officeDocument/2006/relationships/tags" Target="../tags/tag42.xml"/><Relationship Id="rId19" Type="http://schemas.openxmlformats.org/officeDocument/2006/relationships/image" Target="../media/image10.png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5.png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15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15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55.xml"/><Relationship Id="rId7" Type="http://schemas.openxmlformats.org/officeDocument/2006/relationships/image" Target="../media/image16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60.xml"/><Relationship Id="rId7" Type="http://schemas.openxmlformats.org/officeDocument/2006/relationships/image" Target="../media/image16.jpe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tags" Target="../tags/tag65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tags" Target="../tags/tag70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75.xml"/><Relationship Id="rId7" Type="http://schemas.openxmlformats.org/officeDocument/2006/relationships/image" Target="../media/image16.jpe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" y="1696371"/>
            <a:ext cx="9142095" cy="702945"/>
          </a:xfrm>
        </p:spPr>
        <p:txBody>
          <a:bodyPr>
            <a:noAutofit/>
          </a:bodyPr>
          <a:lstStyle/>
          <a:p>
            <a:pPr algn="ctr"/>
            <a:r>
              <a:rPr lang="en-US" altLang="zh-CN" sz="2400" b="0" dirty="0"/>
              <a:t>2023 SODA</a:t>
            </a:r>
            <a:r>
              <a:rPr lang="zh-CN" altLang="en-US" sz="2400" b="0" dirty="0"/>
              <a:t>开放数据创新应用大赛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3538970"/>
            <a:ext cx="914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团 队 名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90"/>
            <a:ext cx="9144000" cy="14214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" y="2674130"/>
            <a:ext cx="9144000" cy="142144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5" y="2398576"/>
            <a:ext cx="9143365" cy="882015"/>
          </a:xfrm>
          <a:prstGeom prst="rect">
            <a:avLst/>
          </a:prstGeom>
          <a:solidFill>
            <a:srgbClr val="2761B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/>
              <a:t>作  品  名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1547A08-34DB-417E-9416-869B35B846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3" b="33386"/>
          <a:stretch/>
        </p:blipFill>
        <p:spPr>
          <a:xfrm>
            <a:off x="2974883" y="1047924"/>
            <a:ext cx="2939272" cy="8937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7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说明作品的潜在社会效益和经济效益</a:t>
            </a:r>
            <a:endParaRPr lang="en-US" altLang="zh-CN" sz="1500" spc="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指出方案的独特价值和亮点。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lang="en-US"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：价值导向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7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结合分析结果，提出可行性分析和实施建议等。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lang="en-US"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：可行性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050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" y="1696371"/>
            <a:ext cx="9142095" cy="702945"/>
          </a:xfrm>
        </p:spPr>
        <p:txBody>
          <a:bodyPr>
            <a:noAutofit/>
          </a:bodyPr>
          <a:lstStyle/>
          <a:p>
            <a:pPr algn="ctr"/>
            <a:r>
              <a:rPr lang="en-US" altLang="zh-CN" sz="2400" b="0" dirty="0"/>
              <a:t>2023 SODA</a:t>
            </a:r>
            <a:r>
              <a:rPr lang="zh-CN" altLang="en-US" sz="2400" b="0" dirty="0"/>
              <a:t>开放数据创新应用大赛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3538970"/>
            <a:ext cx="914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团 队 名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90"/>
            <a:ext cx="9144000" cy="14214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" y="2674130"/>
            <a:ext cx="9144000" cy="142144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5" y="2398576"/>
            <a:ext cx="9143365" cy="882015"/>
          </a:xfrm>
          <a:prstGeom prst="rect">
            <a:avLst/>
          </a:prstGeom>
          <a:solidFill>
            <a:srgbClr val="2761B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/>
              <a:t>感  谢  观  看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1547A08-34DB-417E-9416-869B35B846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3" b="33386"/>
          <a:stretch/>
        </p:blipFill>
        <p:spPr>
          <a:xfrm>
            <a:off x="2974883" y="1047924"/>
            <a:ext cx="2939272" cy="89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5270659" y="394097"/>
            <a:ext cx="3174683" cy="626133"/>
          </a:xfrm>
          <a:prstGeom prst="rect">
            <a:avLst/>
          </a:prstGeom>
          <a:noFill/>
        </p:spPr>
        <p:txBody>
          <a:bodyPr wrap="square" lIns="68580" tIns="34290" rIns="68580" bIns="34290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4400" b="1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3300" b="0" dirty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  <a:sym typeface="Arial" panose="020B0604020202020204" pitchFamily="34" charset="0"/>
              </a:rPr>
              <a:t>目录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315585" y="1357630"/>
            <a:ext cx="3828415" cy="2112645"/>
            <a:chOff x="8371" y="3208"/>
            <a:chExt cx="6029" cy="3327"/>
          </a:xfrm>
        </p:grpSpPr>
        <p:grpSp>
          <p:nvGrpSpPr>
            <p:cNvPr id="5" name="组合 4"/>
            <p:cNvGrpSpPr/>
            <p:nvPr/>
          </p:nvGrpSpPr>
          <p:grpSpPr>
            <a:xfrm>
              <a:off x="11898" y="3208"/>
              <a:ext cx="2502" cy="3327"/>
              <a:chOff x="11898" y="3208"/>
              <a:chExt cx="2502" cy="3327"/>
            </a:xfrm>
          </p:grpSpPr>
          <p:sp>
            <p:nvSpPr>
              <p:cNvPr id="72" name="文本框 71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1898" y="3208"/>
                <a:ext cx="2502" cy="403"/>
              </a:xfrm>
              <a:prstGeom prst="rect">
                <a:avLst/>
              </a:prstGeom>
              <a:noFill/>
            </p:spPr>
            <p:txBody>
              <a:bodyPr wrap="square" lIns="68580" tIns="34290" rIns="68580" bIns="0" anchor="b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b="1" spc="300">
                    <a:solidFill>
                      <a:schemeClr val="tx1">
                        <a:lumMod val="85000"/>
                        <a:lumOff val="15000"/>
                      </a:schemeClr>
                    </a:solidFill>
                    <a:uFillTx/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问题需求</a:t>
                </a:r>
              </a:p>
            </p:txBody>
          </p:sp>
          <p:sp>
            <p:nvSpPr>
              <p:cNvPr id="4" name="文本框 3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1898" y="4670"/>
                <a:ext cx="2502" cy="403"/>
              </a:xfrm>
              <a:prstGeom prst="rect">
                <a:avLst/>
              </a:prstGeom>
              <a:noFill/>
            </p:spPr>
            <p:txBody>
              <a:bodyPr wrap="square" lIns="68580" tIns="34290" rIns="68580" bIns="0" anchor="b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b="1" spc="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uFillTx/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解决方案</a:t>
                </a:r>
              </a:p>
            </p:txBody>
          </p:sp>
          <p:sp>
            <p:nvSpPr>
              <p:cNvPr id="9" name="文本框 8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1898" y="6132"/>
                <a:ext cx="2502" cy="403"/>
              </a:xfrm>
              <a:prstGeom prst="rect">
                <a:avLst/>
              </a:prstGeom>
              <a:noFill/>
            </p:spPr>
            <p:txBody>
              <a:bodyPr wrap="square" lIns="68580" tIns="34290" rIns="68580" bIns="0" anchor="b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b="1" spc="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uFillTx/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应用成果</a:t>
                </a:r>
              </a:p>
            </p:txBody>
          </p:sp>
        </p:grpSp>
        <p:sp>
          <p:nvSpPr>
            <p:cNvPr id="12" name="文本框 11"/>
            <p:cNvSpPr txBox="1"/>
            <p:nvPr>
              <p:custDataLst>
                <p:tags r:id="rId5"/>
              </p:custDataLst>
            </p:nvPr>
          </p:nvSpPr>
          <p:spPr>
            <a:xfrm>
              <a:off x="8383" y="3208"/>
              <a:ext cx="2502" cy="403"/>
            </a:xfrm>
            <a:prstGeom prst="rect">
              <a:avLst/>
            </a:prstGeom>
            <a:noFill/>
          </p:spPr>
          <p:txBody>
            <a:bodyPr wrap="square" lIns="68580" tIns="34290" rIns="68580" bIns="0" anchor="b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>
                  <a:solidFill>
                    <a:schemeClr val="tx1">
                      <a:lumMod val="85000"/>
                      <a:lumOff val="1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作品摘要</a:t>
              </a:r>
            </a:p>
          </p:txBody>
        </p:sp>
        <p:sp>
          <p:nvSpPr>
            <p:cNvPr id="15" name="文本框 14"/>
            <p:cNvSpPr txBox="1"/>
            <p:nvPr>
              <p:custDataLst>
                <p:tags r:id="rId6"/>
              </p:custDataLst>
            </p:nvPr>
          </p:nvSpPr>
          <p:spPr>
            <a:xfrm>
              <a:off x="8371" y="4587"/>
              <a:ext cx="2502" cy="403"/>
            </a:xfrm>
            <a:prstGeom prst="rect">
              <a:avLst/>
            </a:prstGeom>
            <a:noFill/>
          </p:spPr>
          <p:txBody>
            <a:bodyPr wrap="square" lIns="68580" tIns="34290" rIns="68580" bIns="0" anchor="b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数据使用</a:t>
              </a:r>
              <a:endParaRPr lang="en-US" altLang="zh-CN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>
              <p:custDataLst>
                <p:tags r:id="rId7"/>
              </p:custDataLst>
            </p:nvPr>
          </p:nvSpPr>
          <p:spPr>
            <a:xfrm>
              <a:off x="8383" y="6132"/>
              <a:ext cx="2502" cy="403"/>
            </a:xfrm>
            <a:prstGeom prst="rect">
              <a:avLst/>
            </a:prstGeom>
            <a:noFill/>
          </p:spPr>
          <p:txBody>
            <a:bodyPr wrap="square" lIns="68580" tIns="34290" rIns="68580" bIns="0" anchor="b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创新创意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2" y="824753"/>
            <a:ext cx="4332178" cy="374500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01988" y="1247103"/>
            <a:ext cx="474389" cy="46560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48" y="2124433"/>
            <a:ext cx="477202" cy="53812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28" y="3065073"/>
            <a:ext cx="527707" cy="53766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35" y="1163362"/>
            <a:ext cx="581660" cy="54934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088761"/>
            <a:ext cx="582295" cy="58229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527" y="3023823"/>
            <a:ext cx="582295" cy="582295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52DEE579-22F4-400D-A203-87E6CFC5C0D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375410" y="4146535"/>
            <a:ext cx="1588770" cy="255905"/>
          </a:xfrm>
          <a:prstGeom prst="rect">
            <a:avLst/>
          </a:prstGeom>
          <a:noFill/>
        </p:spPr>
        <p:txBody>
          <a:bodyPr wrap="square" lIns="68580" tIns="34290" rIns="68580" bIns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价值导向</a:t>
            </a:r>
            <a:endParaRPr lang="zh-CN" altLang="en-US" sz="1600" b="1" spc="3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C637553-699F-4F99-A134-66CD16998EA5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555230" y="4146535"/>
            <a:ext cx="1588770" cy="255905"/>
          </a:xfrm>
          <a:prstGeom prst="rect">
            <a:avLst/>
          </a:prstGeom>
          <a:noFill/>
        </p:spPr>
        <p:txBody>
          <a:bodyPr wrap="square" lIns="68580" tIns="34290" rIns="68580" bIns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spc="3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可行性</a:t>
            </a:r>
          </a:p>
        </p:txBody>
      </p:sp>
      <p:pic>
        <p:nvPicPr>
          <p:cNvPr id="3" name="图形 2" descr="教室">
            <a:extLst>
              <a:ext uri="{FF2B5EF4-FFF2-40B4-BE49-F238E27FC236}">
                <a16:creationId xmlns:a16="http://schemas.microsoft.com/office/drawing/2014/main" id="{2FCE39A9-70BE-40E1-9682-44704CBBB15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816322" y="3931135"/>
            <a:ext cx="686703" cy="686703"/>
          </a:xfrm>
          <a:prstGeom prst="rect">
            <a:avLst/>
          </a:prstGeom>
        </p:spPr>
      </p:pic>
      <p:pic>
        <p:nvPicPr>
          <p:cNvPr id="16" name="图形 15" descr="金条">
            <a:extLst>
              <a:ext uri="{FF2B5EF4-FFF2-40B4-BE49-F238E27FC236}">
                <a16:creationId xmlns:a16="http://schemas.microsoft.com/office/drawing/2014/main" id="{2DD4EA17-AE20-4DCE-949A-258A1DF8AE0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44305" y="3918704"/>
            <a:ext cx="686703" cy="68670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897811" y="14880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1、简介作品定位，要对这个作品的定位以及作品的确定类型有一个明确的认识，并介绍。（这是一个什么样的作品？）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、简介作品涉猎行业、痛点、人群。（解决了什么样的问题？以及为谁解决了问题？）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、简介数据使用及技术构成。（用什么方法去解决问题？）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、简介作品价值。（社会价值、商业价值等）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PART1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：作品摘要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描述作品适用的应用场景。（若有多个场景请分别举例描述）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详细说明所解决的问题。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详细说明所解决问题的行业或者领域痛点、技术难点。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说明问题和解决方案所覆盖的受众。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说明问题及解决方案预期所产生的结果。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PART2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：问题需求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7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465" y="1258570"/>
            <a:ext cx="7545070" cy="31997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 fontScale="82500" lnSpcReduction="10000"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详细说明作品需要使用哪些数据？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交通路网数据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历时天气数据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进出口贸易数据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en-US" altLang="zh-CN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···</a:t>
            </a:r>
            <a:endParaRPr lang="zh-CN" altLang="en-US" sz="1500" spc="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详细说明作品中数据的使用情况。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官方提供数据使用了哪些？占比多少？（若有）预期解决什么问题？产生什么价值？</a:t>
            </a:r>
          </a:p>
          <a:p>
            <a:pPr marL="914400" lvl="1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charset="0"/>
              <a:buChar char="ü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非官网提供数据数据来源？使用了哪些？占比多少？预期解决什么问题？产生什么价值？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endParaRPr lang="zh-CN" altLang="en-US" sz="1000" spc="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PART3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：数据使用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7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结合应用场景，详细说明作品涉及的算法和技术实现方案，例如：使用了怎样的算法模型，怎样关联数据，输入与输出是什么等。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详细说明对于各项数据的融合使用方案。（若有）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描述作品如何保障所使用的数据的安全，例如对商业机密与个人隐私的保护措施。</a:t>
            </a:r>
          </a:p>
          <a:p>
            <a:pPr lvl="0" indent="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zh-CN" altLang="en-US" sz="10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      （说明：各赛题对数据使用规定不同，具体规定见大赛官网。）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PART3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：数据使用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8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针对问题需求，初步说明技术解决方案。</a:t>
            </a:r>
          </a:p>
          <a:p>
            <a:pPr lvl="1" indent="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（格式自拟，保证作品原创性，突出方案中的技术创新、作品创意亮点）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PART4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：解决方案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8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在数据融合程度、使用方式、应用场景设计解决、业务模式等方面具有独特的创意；对比行业成熟方案实现差异化，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作品具有一定的技术创新；（格式自拟，保证作品原创性，突出方案中的技术创新、作品创意亮点）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lang="en-US"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：创新创意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202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318"/>
            <a:ext cx="9144000" cy="685800"/>
          </a:xfrm>
          <a:prstGeom prst="rect">
            <a:avLst/>
          </a:prstGeom>
          <a:solidFill>
            <a:srgbClr val="6E95D4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135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56299" y="1029018"/>
            <a:ext cx="8230987" cy="3429000"/>
          </a:xfrm>
          <a:prstGeom prst="rect">
            <a:avLst/>
          </a:prstGeom>
          <a:blipFill rotWithShape="1">
            <a:blip r:embed="rId7">
              <a:alphaModFix amt="5000"/>
            </a:blip>
            <a:stretch>
              <a:fillRect/>
            </a:stretch>
          </a:blipFill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99199" y="1258518"/>
            <a:ext cx="7545187" cy="297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rmAutofit/>
          </a:bodyPr>
          <a:lstStyle/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详细说明产品市场定位、产品战略规划。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详细说明产品落地形式。</a:t>
            </a:r>
          </a:p>
          <a:p>
            <a:pPr marL="457200" lvl="0" indent="-457200" algn="just">
              <a:lnSpc>
                <a:spcPct val="130000"/>
              </a:lnSpc>
              <a:spcAft>
                <a:spcPts val="800"/>
              </a:spcAft>
              <a:buClr>
                <a:schemeClr val="accent1">
                  <a:lumMod val="20000"/>
                  <a:lumOff val="8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500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详细说明产品落地所需的资源支持。</a:t>
            </a:r>
          </a:p>
        </p:txBody>
      </p:sp>
      <p:sp>
        <p:nvSpPr>
          <p:cNvPr id="5" name="Title 6"/>
          <p:cNvSpPr txBox="1"/>
          <p:nvPr>
            <p:custDataLst>
              <p:tags r:id="rId5"/>
            </p:custDataLst>
          </p:nvPr>
        </p:nvSpPr>
        <p:spPr>
          <a:xfrm>
            <a:off x="456299" y="115068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lang="en-US" altLang="zh-CN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400" b="1" spc="150" dirty="0">
                <a:ln w="3175">
                  <a:noFill/>
                  <a:prstDash val="dash"/>
                </a:ln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：应用成果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69" y="4689302"/>
            <a:ext cx="942975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8922" y="4689302"/>
            <a:ext cx="921154" cy="371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5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5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contents"/>
  <p:tag name="KSO_WM_SLIDE_SUBTYPE" val="diag"/>
  <p:tag name="KSO_WM_SLIDE_ITEM_CNT" val="6"/>
  <p:tag name="KSO_WM_SLIDE_INDEX" val="4"/>
  <p:tag name="KSO_WM_DIAGRAM_GROUP_CODE" val="l1-1"/>
  <p:tag name="KSO_WM_SLIDE_DIAGTYPE" val="l"/>
  <p:tag name="KSO_WM_TAG_VERSION" val="1.0"/>
  <p:tag name="KSO_WM_BEAUTIFY_FLAG" val="#wm#"/>
  <p:tag name="KSO_WM_SLIDE_LAYOUT" val="a_l"/>
  <p:tag name="KSO_WM_SLIDE_LAYOUT_CNT" val="1_1"/>
  <p:tag name="KSO_WM_TEMPLATE_MASTER_TYPE" val="1"/>
  <p:tag name="KSO_WM_TEMPLATE_COLOR_TYPE" val="1"/>
  <p:tag name="KSO_WM_TEMPLATE_CATEGORY" val="custom"/>
  <p:tag name="KSO_WM_TEMPLATE_INDEX" val="20204564"/>
  <p:tag name="KSO_WM_SLIDE_ID" val="custom20204564_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LAYERLEVEL" val="1"/>
  <p:tag name="KSO_WM_TAG_VERSION" val="1.0"/>
  <p:tag name="KSO_WM_BEAUTIFY_FLAG" val="#wm#"/>
  <p:tag name="KSO_WM_TEMPLATE_CATEGORY" val="custom"/>
  <p:tag name="KSO_WM_TEMPLATE_INDEX" val="20204564"/>
  <p:tag name="KSO_WM_UNIT_ID" val="custom20204564_4*a*1"/>
  <p:tag name="KSO_WM_UNIT_ISNUMDGMTITLE" val="0"/>
  <p:tag name="KSO_WM_UNIT_TEXT_FILL_FORE_SCHEMECOLOR_INDEX" val="13"/>
  <p:tag name="KSO_WM_UNIT_TEXT_FILL_TYPE" val="1"/>
  <p:tag name="KSO_WM_UNIT_USESOURCEFORMAT_APPLY" val="1"/>
  <p:tag name="REFSHAPE" val="1677338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5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6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6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1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3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5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2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4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6_1"/>
  <p:tag name="KSO_WM_UNIT_LAYERLEVEL" val="1_1_1"/>
  <p:tag name="KSO_WM_TAG_VERSION" val="1.0"/>
  <p:tag name="KSO_WM_BEAUTIFY_FLAG" val="#wm#"/>
  <p:tag name="KSO_WM_TEMPLATE_CATEGORY" val="custom"/>
  <p:tag name="KSO_WM_TEMPLATE_INDEX" val="20204564"/>
  <p:tag name="KSO_WM_UNIT_ID" val="custom20204564_6*l_h_a*1_6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204564"/>
  <p:tag name="KSO_WM_TEMPLATE_SUBCATEGORY" val="0"/>
  <p:tag name="KSO_WM_TEMPLATE_MASTER_TYPE" val="1"/>
  <p:tag name="KSO_WM_TEMPLATE_COLOR_TYPE" val="1"/>
  <p:tag name="KSO_WM_TEMPLATE_MASTER_THUMB_INDEX" val="12"/>
  <p:tag name="KSO_WM_TEMPLATE_THUMBS_INDEX" val="1、4、7、9、11、16、18、19、20、21、22、25、30、33、36、37、3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564"/>
  <p:tag name="KSO_WM_SLIDE_ID" val="custom20204564_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TEMPLATE_CATEGORY" val="custom"/>
  <p:tag name="KSO_WM_TEMPLATE_INDEX" val="20204564"/>
  <p:tag name="KSO_WM_UNIT_ID" val="custom20204564_8*i*1"/>
  <p:tag name="KSO_WM_UNIT_TYPE" val="i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BK_DARK_LIGHT" val="1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TEMPLATE_CATEGORY" val="custom"/>
  <p:tag name="KSO_WM_TEMPLATE_INDEX" val="20204564"/>
  <p:tag name="KSO_WM_UNIT_ID" val="custom20204564_8*i*3"/>
  <p:tag name="KSO_WM_UNIT_TYPE" val="i"/>
  <p:tag name="KSO_WM_UNIT_INDEX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字字珠玑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&#10;单击此处输入你的正文，文字是您思想的提炼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LAYERLEVEL" val="1"/>
  <p:tag name="KSO_WM_TAG_VERSION" val="1.0"/>
  <p:tag name="KSO_WM_BEAUTIFY_FLAG" val="#wm#"/>
  <p:tag name="KSO_WM_UNIT_VALUE" val="380"/>
  <p:tag name="KSO_WM_UNIT_DEFAULT_FONT" val="16;24;2"/>
  <p:tag name="KSO_WM_UNIT_BLOCK" val="0"/>
  <p:tag name="KSO_WM_TEMPLATE_CATEGORY" val="custom"/>
  <p:tag name="KSO_WM_TEMPLATE_INDEX" val="20204564"/>
  <p:tag name="KSO_WM_UNIT_ID" val="custom20204564_8*f*1"/>
  <p:tag name="KSO_WM_UNIT_SUBTYPE" val="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PRESET_TEXT" val="单击此处添加大标题"/>
  <p:tag name="KSO_WM_UNIT_VALUE" val="30"/>
  <p:tag name="KSO_WM_UNIT_DEFAULT_FONT" val="28;32;4"/>
  <p:tag name="KSO_WM_UNIT_BLOCK" val="0"/>
  <p:tag name="KSO_WM_TEMPLATE_CATEGORY" val="custom"/>
  <p:tag name="KSO_WM_TEMPLATE_INDEX" val="20204564"/>
  <p:tag name="KSO_WM_UNIT_ID" val="custom20204564_8*a*1"/>
  <p:tag name="KSO_WM_UNIT_ISNUMDGMTITL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1435">
      <a:dk1>
        <a:sysClr val="windowText" lastClr="000000"/>
      </a:dk1>
      <a:lt1>
        <a:sysClr val="window" lastClr="FFFFFF"/>
      </a:lt1>
      <a:dk2>
        <a:srgbClr val="113D5B"/>
      </a:dk2>
      <a:lt2>
        <a:srgbClr val="FFFFFF"/>
      </a:lt2>
      <a:accent1>
        <a:srgbClr val="0087B7"/>
      </a:accent1>
      <a:accent2>
        <a:srgbClr val="1B9192"/>
      </a:accent2>
      <a:accent3>
        <a:srgbClr val="369A6E"/>
      </a:accent3>
      <a:accent4>
        <a:srgbClr val="51A449"/>
      </a:accent4>
      <a:accent5>
        <a:srgbClr val="6CAD25"/>
      </a:accent5>
      <a:accent6>
        <a:srgbClr val="87B700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544</Words>
  <Application>Microsoft Office PowerPoint</Application>
  <PresentationFormat>全屏显示(16:9)</PresentationFormat>
  <Paragraphs>56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汉仪旗黑-85S</vt:lpstr>
      <vt:lpstr>宋体</vt:lpstr>
      <vt:lpstr>Arial</vt:lpstr>
      <vt:lpstr>Calibri</vt:lpstr>
      <vt:lpstr>Wingdings</vt:lpstr>
      <vt:lpstr>微软雅黑</vt:lpstr>
      <vt:lpstr>1_Office 主题​​</vt:lpstr>
      <vt:lpstr>2023 SODA开放数据创新应用大赛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2023 SODA开放数据创新应用大赛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山东省第三届数据应用创新创业大赛作品模板</dc:title>
  <dc:creator>TQ H</dc:creator>
  <cp:lastModifiedBy>张辰婷</cp:lastModifiedBy>
  <cp:revision>37</cp:revision>
  <dcterms:created xsi:type="dcterms:W3CDTF">2020-05-18T05:45:00Z</dcterms:created>
  <dcterms:modified xsi:type="dcterms:W3CDTF">2023-08-25T07:48:35Z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